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6CAE4-347B-4CFD-A647-07B638029AAB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9071C-F987-4DC0-8F0F-444D6F30C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7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9071C-F987-4DC0-8F0F-444D6F30CEB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5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49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73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29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79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32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9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86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34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99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2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03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487B-601A-440F-9D24-C44B78C29D36}" type="datetimeFigureOut">
              <a:rPr lang="it-IT" smtClean="0"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F6C5-B6BD-4E87-A9A1-15720DDE5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73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0" y="2348880"/>
            <a:ext cx="4878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/>
              <a:t>Workpackage</a:t>
            </a:r>
            <a:r>
              <a:rPr lang="it-IT" dirty="0" smtClean="0"/>
              <a:t> 1</a:t>
            </a:r>
          </a:p>
          <a:p>
            <a:pPr algn="ctr"/>
            <a:r>
              <a:rPr lang="it-IT" b="1" dirty="0" err="1" smtClean="0"/>
              <a:t>Subtask</a:t>
            </a:r>
            <a:r>
              <a:rPr lang="it-IT" b="1" dirty="0" smtClean="0"/>
              <a:t> 1.4.2</a:t>
            </a:r>
          </a:p>
          <a:p>
            <a:pPr algn="ctr"/>
            <a:r>
              <a:rPr lang="it-IT" u="sng" dirty="0" err="1" smtClean="0"/>
              <a:t>Adapting</a:t>
            </a:r>
            <a:r>
              <a:rPr lang="it-IT" u="sng" dirty="0" smtClean="0"/>
              <a:t> </a:t>
            </a:r>
            <a:r>
              <a:rPr lang="it-IT" u="sng" dirty="0"/>
              <a:t>water </a:t>
            </a:r>
            <a:r>
              <a:rPr lang="it-IT" u="sng" dirty="0" err="1"/>
              <a:t>quality</a:t>
            </a:r>
            <a:r>
              <a:rPr lang="it-IT" u="sng" dirty="0"/>
              <a:t> </a:t>
            </a:r>
            <a:r>
              <a:rPr lang="it-IT" u="sng" dirty="0" smtClean="0"/>
              <a:t>to </a:t>
            </a:r>
            <a:r>
              <a:rPr lang="it-IT" u="sng" dirty="0" err="1" smtClean="0"/>
              <a:t>agricultural</a:t>
            </a:r>
            <a:r>
              <a:rPr lang="it-IT" u="sng" dirty="0" smtClean="0"/>
              <a:t> </a:t>
            </a:r>
            <a:r>
              <a:rPr lang="it-IT" u="sng" dirty="0" err="1"/>
              <a:t>reuse</a:t>
            </a:r>
            <a:r>
              <a:rPr lang="it-IT" u="sng" dirty="0"/>
              <a:t> </a:t>
            </a:r>
            <a:r>
              <a:rPr lang="it-IT" u="sng" dirty="0" err="1" smtClean="0"/>
              <a:t>type</a:t>
            </a:r>
            <a:endParaRPr lang="it-IT" u="sng" dirty="0"/>
          </a:p>
          <a:p>
            <a:pPr defTabSz="420688"/>
            <a:endParaRPr lang="it-IT" dirty="0" smtClean="0"/>
          </a:p>
          <a:p>
            <a:pPr defTabSz="420688"/>
            <a:r>
              <a:rPr lang="it-IT" dirty="0" err="1" smtClean="0"/>
              <a:t>Partners</a:t>
            </a:r>
            <a:r>
              <a:rPr lang="it-IT" dirty="0" smtClean="0"/>
              <a:t>:		IRSA-CNR</a:t>
            </a:r>
            <a:r>
              <a:rPr lang="it-IT" dirty="0"/>
              <a:t>, </a:t>
            </a:r>
            <a:r>
              <a:rPr lang="it-IT" dirty="0" err="1" smtClean="0"/>
              <a:t>Fiordelisi</a:t>
            </a:r>
            <a:r>
              <a:rPr lang="it-IT" dirty="0" smtClean="0"/>
              <a:t> s.r.l.</a:t>
            </a:r>
            <a:endParaRPr lang="it-IT" dirty="0"/>
          </a:p>
          <a:p>
            <a:pPr defTabSz="323850"/>
            <a:r>
              <a:rPr lang="it-IT" dirty="0" smtClean="0"/>
              <a:t>Demo site:	Capitanata (</a:t>
            </a:r>
            <a:r>
              <a:rPr lang="it-IT" dirty="0" err="1" smtClean="0"/>
              <a:t>Italy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04256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FP7 Collaborative Project</a:t>
            </a:r>
          </a:p>
          <a:p>
            <a:pPr algn="ctr"/>
            <a:r>
              <a:rPr lang="en-US" b="1" dirty="0" smtClean="0"/>
              <a:t>DEMOWARE</a:t>
            </a:r>
            <a:endParaRPr lang="en-US" b="1" dirty="0"/>
          </a:p>
          <a:p>
            <a:pPr algn="ctr"/>
            <a:r>
              <a:rPr lang="en-US" dirty="0" smtClean="0"/>
              <a:t>Innovation </a:t>
            </a:r>
            <a:r>
              <a:rPr lang="en-US" dirty="0"/>
              <a:t>Demonstration for a Competitive and Innovative </a:t>
            </a:r>
            <a:r>
              <a:rPr lang="en-US" dirty="0" smtClean="0"/>
              <a:t>European Water </a:t>
            </a:r>
            <a:r>
              <a:rPr lang="en-US" dirty="0"/>
              <a:t>Reuse </a:t>
            </a:r>
            <a:r>
              <a:rPr lang="en-US" dirty="0" smtClean="0"/>
              <a:t>Sector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26243" y="4941168"/>
            <a:ext cx="511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Kickoff</a:t>
            </a:r>
            <a:r>
              <a:rPr lang="it-IT" dirty="0" smtClean="0"/>
              <a:t> meeting, </a:t>
            </a:r>
            <a:r>
              <a:rPr lang="it-IT" dirty="0" err="1" smtClean="0"/>
              <a:t>Manresa</a:t>
            </a:r>
            <a:r>
              <a:rPr lang="it-IT" dirty="0" smtClean="0"/>
              <a:t> (</a:t>
            </a:r>
            <a:r>
              <a:rPr lang="it-IT" dirty="0" err="1" smtClean="0"/>
              <a:t>Spain</a:t>
            </a:r>
            <a:r>
              <a:rPr lang="it-IT" dirty="0" smtClean="0"/>
              <a:t>), 12-13 March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406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_DOCUMENTI\Progetti Nazionali\PON-interra 2011\OR3\Campo_sperimentale_Fiordelis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92" y="836712"/>
            <a:ext cx="3810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130408" y="260648"/>
            <a:ext cx="28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The demo site «</a:t>
            </a:r>
            <a:r>
              <a:rPr lang="it-IT" b="1" dirty="0" smtClean="0">
                <a:solidFill>
                  <a:srgbClr val="C00000"/>
                </a:solidFill>
              </a:rPr>
              <a:t>Capitanata</a:t>
            </a:r>
            <a:r>
              <a:rPr lang="it-IT" dirty="0" smtClean="0">
                <a:solidFill>
                  <a:srgbClr val="C00000"/>
                </a:solidFill>
              </a:rPr>
              <a:t>»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3568" y="314096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/>
              <a:t>Main</a:t>
            </a:r>
            <a:r>
              <a:rPr lang="it-IT" b="1" dirty="0" smtClean="0"/>
              <a:t> focus</a:t>
            </a:r>
            <a:r>
              <a:rPr lang="it-IT" dirty="0" smtClean="0"/>
              <a:t>: </a:t>
            </a:r>
            <a:r>
              <a:rPr lang="it-IT" dirty="0" err="1" smtClean="0"/>
              <a:t>Reuse</a:t>
            </a:r>
            <a:r>
              <a:rPr lang="it-IT" dirty="0" smtClean="0"/>
              <a:t> of agro-</a:t>
            </a:r>
            <a:r>
              <a:rPr lang="it-IT" dirty="0" err="1" smtClean="0"/>
              <a:t>industry</a:t>
            </a:r>
            <a:r>
              <a:rPr lang="it-IT" dirty="0" smtClean="0"/>
              <a:t> </a:t>
            </a:r>
            <a:r>
              <a:rPr lang="it-IT" dirty="0" err="1" smtClean="0"/>
              <a:t>effluents</a:t>
            </a:r>
            <a:r>
              <a:rPr lang="it-IT" dirty="0" smtClean="0"/>
              <a:t> for </a:t>
            </a:r>
            <a:r>
              <a:rPr lang="it-IT" dirty="0" err="1" smtClean="0"/>
              <a:t>irrigation</a:t>
            </a:r>
            <a:r>
              <a:rPr lang="it-IT" dirty="0" smtClean="0"/>
              <a:t> of </a:t>
            </a:r>
            <a:r>
              <a:rPr lang="it-IT" dirty="0" err="1" smtClean="0"/>
              <a:t>vegetable</a:t>
            </a:r>
            <a:r>
              <a:rPr lang="it-IT" dirty="0" smtClean="0"/>
              <a:t> </a:t>
            </a:r>
            <a:r>
              <a:rPr lang="it-IT" dirty="0" err="1" smtClean="0"/>
              <a:t>crops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39552" y="59492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/>
              <a:t>Objective</a:t>
            </a:r>
            <a:r>
              <a:rPr lang="it-IT" dirty="0" smtClean="0"/>
              <a:t>: E</a:t>
            </a:r>
            <a:r>
              <a:rPr lang="en-US" dirty="0" smtClean="0"/>
              <a:t>valuate agro-industrial wastewater reuse for irrigation as a tool for water savings and resource optimization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5976" y="3692058"/>
            <a:ext cx="8856984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factory</a:t>
            </a:r>
            <a:r>
              <a:rPr lang="it-IT" dirty="0" smtClean="0"/>
              <a:t> </a:t>
            </a:r>
            <a:r>
              <a:rPr lang="it-IT" dirty="0" err="1" smtClean="0"/>
              <a:t>produces</a:t>
            </a:r>
            <a:r>
              <a:rPr lang="it-IT" dirty="0" smtClean="0"/>
              <a:t> </a:t>
            </a:r>
            <a:r>
              <a:rPr lang="it-IT" dirty="0" err="1" smtClean="0"/>
              <a:t>wastewater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food</a:t>
            </a:r>
            <a:r>
              <a:rPr lang="it-IT" dirty="0" smtClean="0"/>
              <a:t> processing, </a:t>
            </a:r>
            <a:r>
              <a:rPr lang="it-IT" dirty="0" err="1" smtClean="0"/>
              <a:t>treats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in-</a:t>
            </a:r>
            <a:r>
              <a:rPr lang="it-IT" dirty="0" err="1" smtClean="0"/>
              <a:t>house</a:t>
            </a:r>
            <a:r>
              <a:rPr lang="it-IT" dirty="0" smtClean="0"/>
              <a:t> (</a:t>
            </a:r>
            <a:r>
              <a:rPr lang="it-IT" dirty="0" err="1" smtClean="0"/>
              <a:t>activated</a:t>
            </a:r>
            <a:r>
              <a:rPr lang="it-IT" dirty="0" smtClean="0"/>
              <a:t> </a:t>
            </a:r>
            <a:r>
              <a:rPr lang="it-IT" dirty="0" err="1" smtClean="0"/>
              <a:t>sludge</a:t>
            </a:r>
            <a:r>
              <a:rPr lang="it-IT" dirty="0" smtClean="0"/>
              <a:t>) and can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treat</a:t>
            </a:r>
            <a:r>
              <a:rPr lang="it-IT" dirty="0" smtClean="0"/>
              <a:t> the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effluent</a:t>
            </a:r>
            <a:r>
              <a:rPr lang="it-IT" dirty="0" smtClean="0"/>
              <a:t> (membrane </a:t>
            </a:r>
            <a:r>
              <a:rPr lang="it-IT" dirty="0" err="1" smtClean="0"/>
              <a:t>ultrafiltration</a:t>
            </a:r>
            <a:r>
              <a:rPr lang="it-IT" dirty="0" smtClean="0"/>
              <a:t>) to </a:t>
            </a:r>
            <a:r>
              <a:rPr lang="it-IT" dirty="0" err="1" smtClean="0"/>
              <a:t>achieve</a:t>
            </a:r>
            <a:r>
              <a:rPr lang="it-IT" dirty="0" smtClean="0"/>
              <a:t> </a:t>
            </a:r>
            <a:r>
              <a:rPr lang="it-IT" dirty="0" err="1" smtClean="0"/>
              <a:t>sufficient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for </a:t>
            </a:r>
            <a:r>
              <a:rPr lang="it-IT" dirty="0" err="1" smtClean="0"/>
              <a:t>reuse</a:t>
            </a:r>
            <a:r>
              <a:rPr lang="it-IT" dirty="0" smtClean="0"/>
              <a:t> in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</a:t>
            </a:r>
            <a:r>
              <a:rPr lang="it-IT" dirty="0" err="1" smtClean="0"/>
              <a:t>fields</a:t>
            </a:r>
            <a:r>
              <a:rPr lang="it-IT" dirty="0" smtClean="0"/>
              <a:t> (</a:t>
            </a:r>
            <a:r>
              <a:rPr lang="it-IT" dirty="0" err="1" smtClean="0"/>
              <a:t>closed</a:t>
            </a:r>
            <a:r>
              <a:rPr lang="it-IT" dirty="0" smtClean="0"/>
              <a:t> </a:t>
            </a:r>
            <a:r>
              <a:rPr lang="it-IT" dirty="0" err="1" smtClean="0"/>
              <a:t>loop</a:t>
            </a:r>
            <a:r>
              <a:rPr lang="it-IT" dirty="0" smtClean="0"/>
              <a:t>).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err="1" smtClean="0"/>
              <a:t>Depending</a:t>
            </a:r>
            <a:r>
              <a:rPr lang="it-IT" dirty="0" smtClean="0"/>
              <a:t> on </a:t>
            </a:r>
            <a:r>
              <a:rPr lang="it-IT" dirty="0" err="1" smtClean="0"/>
              <a:t>irrigation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, </a:t>
            </a:r>
            <a:r>
              <a:rPr lang="it-IT" dirty="0" err="1" smtClean="0"/>
              <a:t>effluents</a:t>
            </a:r>
            <a:r>
              <a:rPr lang="it-IT" dirty="0" smtClean="0"/>
              <a:t> can be </a:t>
            </a:r>
            <a:r>
              <a:rPr lang="it-IT" dirty="0" err="1" smtClean="0"/>
              <a:t>stored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reservoirs</a:t>
            </a:r>
            <a:r>
              <a:rPr lang="it-IT" dirty="0" smtClean="0"/>
              <a:t> or </a:t>
            </a:r>
            <a:r>
              <a:rPr lang="it-IT" dirty="0" err="1" smtClean="0"/>
              <a:t>directly</a:t>
            </a:r>
            <a:r>
              <a:rPr lang="it-IT" dirty="0" smtClean="0"/>
              <a:t> </a:t>
            </a:r>
            <a:r>
              <a:rPr lang="it-IT" dirty="0" err="1" smtClean="0"/>
              <a:t>sent</a:t>
            </a:r>
            <a:r>
              <a:rPr lang="it-IT" dirty="0" smtClean="0"/>
              <a:t> to the </a:t>
            </a:r>
            <a:r>
              <a:rPr lang="it-IT" dirty="0" err="1" smtClean="0"/>
              <a:t>field</a:t>
            </a:r>
            <a:r>
              <a:rPr lang="it-IT" dirty="0" smtClean="0"/>
              <a:t>. UV </a:t>
            </a:r>
            <a:r>
              <a:rPr lang="it-IT" dirty="0" err="1" smtClean="0"/>
              <a:t>disinfection</a:t>
            </a:r>
            <a:r>
              <a:rPr lang="it-IT" dirty="0" smtClean="0"/>
              <a:t> of </a:t>
            </a:r>
            <a:r>
              <a:rPr lang="it-IT" dirty="0" err="1" smtClean="0"/>
              <a:t>stored</a:t>
            </a:r>
            <a:r>
              <a:rPr lang="it-IT" dirty="0" smtClean="0"/>
              <a:t> </a:t>
            </a:r>
            <a:r>
              <a:rPr lang="it-IT" dirty="0" err="1" smtClean="0"/>
              <a:t>effluents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.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it-IT" dirty="0" smtClean="0"/>
              <a:t>A </a:t>
            </a:r>
            <a:r>
              <a:rPr lang="it-IT" dirty="0" err="1" smtClean="0"/>
              <a:t>conventional</a:t>
            </a:r>
            <a:r>
              <a:rPr lang="it-IT" dirty="0" smtClean="0"/>
              <a:t> source (</a:t>
            </a:r>
            <a:r>
              <a:rPr lang="it-IT" dirty="0" err="1" smtClean="0"/>
              <a:t>groundwater</a:t>
            </a:r>
            <a:r>
              <a:rPr lang="it-IT" dirty="0" smtClean="0"/>
              <a:t>)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smtClean="0"/>
              <a:t>for </a:t>
            </a:r>
            <a:r>
              <a:rPr lang="it-IT" dirty="0" err="1" smtClean="0"/>
              <a:t>comparison</a:t>
            </a:r>
            <a:r>
              <a:rPr lang="it-IT" dirty="0" smtClean="0"/>
              <a:t>,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taking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account </a:t>
            </a:r>
            <a:r>
              <a:rPr lang="it-IT" dirty="0" err="1" smtClean="0"/>
              <a:t>that</a:t>
            </a:r>
            <a:r>
              <a:rPr lang="it-IT" dirty="0" smtClean="0"/>
              <a:t> t</a:t>
            </a:r>
            <a:r>
              <a:rPr lang="it-IT" dirty="0" smtClean="0"/>
              <a:t>he </a:t>
            </a:r>
            <a:r>
              <a:rPr lang="it-IT" dirty="0" err="1" smtClean="0"/>
              <a:t>local</a:t>
            </a:r>
            <a:r>
              <a:rPr lang="it-IT" dirty="0" smtClean="0"/>
              <a:t> water </a:t>
            </a:r>
            <a:r>
              <a:rPr lang="it-IT" dirty="0" err="1" smtClean="0"/>
              <a:t>table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affected</a:t>
            </a:r>
            <a:r>
              <a:rPr lang="it-IT" dirty="0" smtClean="0"/>
              <a:t> by </a:t>
            </a:r>
            <a:r>
              <a:rPr lang="it-IT" dirty="0" err="1" smtClean="0"/>
              <a:t>salinization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62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39752" y="260648"/>
            <a:ext cx="436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Technologies </a:t>
            </a:r>
            <a:r>
              <a:rPr lang="it-IT" dirty="0" err="1" smtClean="0">
                <a:solidFill>
                  <a:srgbClr val="C00000"/>
                </a:solidFill>
              </a:rPr>
              <a:t>at</a:t>
            </a:r>
            <a:r>
              <a:rPr lang="it-IT" dirty="0" smtClean="0">
                <a:solidFill>
                  <a:srgbClr val="C00000"/>
                </a:solidFill>
              </a:rPr>
              <a:t> the demo site «</a:t>
            </a:r>
            <a:r>
              <a:rPr lang="it-IT" b="1" dirty="0" smtClean="0">
                <a:solidFill>
                  <a:srgbClr val="C00000"/>
                </a:solidFill>
              </a:rPr>
              <a:t>Capitanata</a:t>
            </a:r>
            <a:r>
              <a:rPr lang="it-IT" dirty="0" smtClean="0">
                <a:solidFill>
                  <a:srgbClr val="C00000"/>
                </a:solidFill>
              </a:rPr>
              <a:t>»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609503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Types of irrigation water</a:t>
            </a:r>
            <a:r>
              <a:rPr lang="en-US" dirty="0" smtClean="0"/>
              <a:t>: secondary </a:t>
            </a:r>
            <a:r>
              <a:rPr lang="en-US" dirty="0"/>
              <a:t>effluent, tertiary effluent after </a:t>
            </a:r>
            <a:r>
              <a:rPr lang="en-US" dirty="0" smtClean="0"/>
              <a:t>membrane filtration </a:t>
            </a:r>
            <a:r>
              <a:rPr lang="en-US" dirty="0"/>
              <a:t>and </a:t>
            </a:r>
            <a:r>
              <a:rPr lang="en-US" dirty="0" smtClean="0"/>
              <a:t>UV </a:t>
            </a:r>
            <a:r>
              <a:rPr lang="en-US" dirty="0" smtClean="0"/>
              <a:t>disinfection, well water (control).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70770" y="2893873"/>
            <a:ext cx="5311134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err="1" smtClean="0"/>
              <a:t>Available</a:t>
            </a:r>
            <a:r>
              <a:rPr lang="it-IT" b="1" dirty="0" smtClean="0"/>
              <a:t> </a:t>
            </a:r>
            <a:r>
              <a:rPr lang="it-IT" b="1" dirty="0" err="1" smtClean="0"/>
              <a:t>structures</a:t>
            </a:r>
            <a:endParaRPr lang="it-IT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/>
              <a:t>Industrial </a:t>
            </a:r>
            <a:r>
              <a:rPr lang="it-IT" dirty="0" err="1" smtClean="0"/>
              <a:t>wastewater</a:t>
            </a:r>
            <a:r>
              <a:rPr lang="it-IT" dirty="0" smtClean="0"/>
              <a:t> treatment </a:t>
            </a:r>
            <a:r>
              <a:rPr lang="it-IT" dirty="0" err="1" smtClean="0"/>
              <a:t>plant</a:t>
            </a:r>
            <a:r>
              <a:rPr lang="it-IT" dirty="0" smtClean="0"/>
              <a:t> (300 mc/d);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err="1" smtClean="0"/>
              <a:t>Tertiary</a:t>
            </a:r>
            <a:r>
              <a:rPr lang="it-IT" dirty="0" smtClean="0"/>
              <a:t> treatment </a:t>
            </a:r>
            <a:r>
              <a:rPr lang="it-IT" dirty="0" err="1" smtClean="0"/>
              <a:t>plant</a:t>
            </a:r>
            <a:r>
              <a:rPr lang="it-IT" dirty="0" smtClean="0"/>
              <a:t> (membrane </a:t>
            </a:r>
            <a:r>
              <a:rPr lang="it-IT" dirty="0" err="1" smtClean="0"/>
              <a:t>ultrafiltration</a:t>
            </a:r>
            <a:r>
              <a:rPr lang="it-IT" dirty="0" smtClean="0"/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err="1" smtClean="0"/>
              <a:t>Pumping</a:t>
            </a:r>
            <a:r>
              <a:rPr lang="it-IT" dirty="0" smtClean="0"/>
              <a:t> station;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err="1" smtClean="0"/>
              <a:t>Reclaimed</a:t>
            </a:r>
            <a:r>
              <a:rPr lang="it-IT" dirty="0" smtClean="0"/>
              <a:t> water </a:t>
            </a:r>
            <a:r>
              <a:rPr lang="it-IT" dirty="0" err="1" smtClean="0"/>
              <a:t>distribution</a:t>
            </a:r>
            <a:r>
              <a:rPr lang="it-IT" dirty="0" smtClean="0"/>
              <a:t> network;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/>
              <a:t>Test </a:t>
            </a:r>
            <a:r>
              <a:rPr lang="it-IT" dirty="0" err="1" smtClean="0"/>
              <a:t>fields</a:t>
            </a:r>
            <a:r>
              <a:rPr lang="it-IT" dirty="0" smtClean="0"/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89697"/>
            <a:ext cx="4392488" cy="1420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0707"/>
            <a:ext cx="2736305" cy="20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User\Documents\- IRSA\In.Te.R.R.A\schemi e altre immagini\3UF+U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4" r="1225" b="5215"/>
          <a:stretch>
            <a:fillRect/>
          </a:stretch>
        </p:blipFill>
        <p:spPr bwMode="auto">
          <a:xfrm>
            <a:off x="3419872" y="837251"/>
            <a:ext cx="5256584" cy="202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524328" y="800707"/>
            <a:ext cx="1079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Scheme</a:t>
            </a:r>
            <a:r>
              <a:rPr lang="it-IT" sz="1600" dirty="0" smtClean="0"/>
              <a:t> of</a:t>
            </a:r>
          </a:p>
          <a:p>
            <a:r>
              <a:rPr lang="it-IT" sz="1600" dirty="0" smtClean="0"/>
              <a:t>the WWPT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75424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95736" y="260648"/>
            <a:ext cx="4826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Field </a:t>
            </a:r>
            <a:r>
              <a:rPr lang="it-IT" dirty="0">
                <a:solidFill>
                  <a:srgbClr val="C00000"/>
                </a:solidFill>
              </a:rPr>
              <a:t>scale </a:t>
            </a:r>
            <a:r>
              <a:rPr lang="it-IT" dirty="0" err="1" smtClean="0">
                <a:solidFill>
                  <a:srgbClr val="C00000"/>
                </a:solidFill>
              </a:rPr>
              <a:t>testing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at</a:t>
            </a:r>
            <a:r>
              <a:rPr lang="it-IT" dirty="0" smtClean="0">
                <a:solidFill>
                  <a:srgbClr val="C00000"/>
                </a:solidFill>
              </a:rPr>
              <a:t> the demo site «</a:t>
            </a:r>
            <a:r>
              <a:rPr lang="it-IT" b="1" dirty="0" smtClean="0">
                <a:solidFill>
                  <a:srgbClr val="C00000"/>
                </a:solidFill>
              </a:rPr>
              <a:t>Capitanata</a:t>
            </a:r>
            <a:r>
              <a:rPr lang="it-IT" dirty="0" smtClean="0">
                <a:solidFill>
                  <a:srgbClr val="C00000"/>
                </a:solidFill>
              </a:rPr>
              <a:t>»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C_DOCUMENTI\Progetti Nazionali\PON-interra 2011\OR3\Campo_sperimentale_Fiordelisi_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103893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_DOCUMENTI\Progetti Nazionali\PON-interra 2011\OR3\Campo_sperimentale_Fiordelisi_3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89" y="3501008"/>
            <a:ext cx="3103893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23" y="3508682"/>
            <a:ext cx="1986173" cy="2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47" y="620688"/>
            <a:ext cx="1815163" cy="232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24" y="620688"/>
            <a:ext cx="2941757" cy="232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8683"/>
            <a:ext cx="2890239" cy="2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547664" y="3041202"/>
            <a:ext cx="608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Parallel plots </a:t>
            </a:r>
            <a:r>
              <a:rPr lang="en-US" dirty="0"/>
              <a:t>irrigated with reclaimed water of </a:t>
            </a:r>
            <a:r>
              <a:rPr lang="en-US" dirty="0" smtClean="0"/>
              <a:t>different quality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968118" y="5939988"/>
            <a:ext cx="4980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Effects of different water quality on different crops.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25976" y="6217769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Barriers </a:t>
            </a:r>
            <a:r>
              <a:rPr lang="en-US" dirty="0" smtClean="0"/>
              <a:t>to </a:t>
            </a:r>
            <a:r>
              <a:rPr lang="en-US" dirty="0"/>
              <a:t>be addressed </a:t>
            </a:r>
            <a:r>
              <a:rPr lang="en-US" dirty="0" smtClean="0"/>
              <a:t>relate </a:t>
            </a:r>
            <a:r>
              <a:rPr lang="en-US" dirty="0"/>
              <a:t>to </a:t>
            </a:r>
            <a:r>
              <a:rPr lang="en-US" dirty="0" smtClean="0"/>
              <a:t>source </a:t>
            </a:r>
            <a:r>
              <a:rPr lang="en-US" dirty="0"/>
              <a:t>water quality and quantity </a:t>
            </a:r>
            <a:r>
              <a:rPr lang="en-US" dirty="0" smtClean="0"/>
              <a:t>variability, and </a:t>
            </a:r>
            <a:r>
              <a:rPr lang="en-US" dirty="0"/>
              <a:t>fitting the treatment scheme to </a:t>
            </a:r>
            <a:r>
              <a:rPr lang="en-US" dirty="0" smtClean="0"/>
              <a:t>crop quality requirements.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38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282</Words>
  <Application>Microsoft Office PowerPoint</Application>
  <PresentationFormat>Presentazione su schermo (4:3)</PresentationFormat>
  <Paragraphs>31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POLLICE</dc:creator>
  <cp:lastModifiedBy>POLLICE</cp:lastModifiedBy>
  <cp:revision>19</cp:revision>
  <dcterms:created xsi:type="dcterms:W3CDTF">2014-02-13T11:10:20Z</dcterms:created>
  <dcterms:modified xsi:type="dcterms:W3CDTF">2014-02-28T14:30:04Z</dcterms:modified>
</cp:coreProperties>
</file>